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945" r:id="rId3"/>
    <p:sldId id="946" r:id="rId4"/>
    <p:sldId id="271" r:id="rId5"/>
    <p:sldId id="276" r:id="rId6"/>
    <p:sldId id="278" r:id="rId7"/>
    <p:sldId id="279" r:id="rId8"/>
    <p:sldId id="947" r:id="rId9"/>
    <p:sldId id="955" r:id="rId10"/>
    <p:sldId id="989" r:id="rId11"/>
    <p:sldId id="990" r:id="rId12"/>
    <p:sldId id="988" r:id="rId13"/>
    <p:sldId id="992" r:id="rId14"/>
    <p:sldId id="926" r:id="rId15"/>
    <p:sldId id="995" r:id="rId16"/>
    <p:sldId id="927" r:id="rId17"/>
    <p:sldId id="998" r:id="rId18"/>
    <p:sldId id="997" r:id="rId19"/>
    <p:sldId id="928" r:id="rId20"/>
    <p:sldId id="948" r:id="rId21"/>
    <p:sldId id="956" r:id="rId22"/>
    <p:sldId id="993" r:id="rId23"/>
    <p:sldId id="957" r:id="rId24"/>
    <p:sldId id="929" r:id="rId25"/>
    <p:sldId id="958" r:id="rId26"/>
    <p:sldId id="925" r:id="rId27"/>
    <p:sldId id="952" r:id="rId28"/>
    <p:sldId id="396" r:id="rId29"/>
    <p:sldId id="905" r:id="rId30"/>
    <p:sldId id="951" r:id="rId31"/>
    <p:sldId id="275" r:id="rId32"/>
    <p:sldId id="1112" r:id="rId33"/>
    <p:sldId id="1113" r:id="rId34"/>
    <p:sldId id="1114" r:id="rId35"/>
    <p:sldId id="1115" r:id="rId36"/>
    <p:sldId id="1116" r:id="rId37"/>
    <p:sldId id="1117" r:id="rId38"/>
    <p:sldId id="1118" r:id="rId39"/>
    <p:sldId id="1119" r:id="rId40"/>
    <p:sldId id="1120" r:id="rId41"/>
    <p:sldId id="1122" r:id="rId42"/>
    <p:sldId id="1123" r:id="rId43"/>
    <p:sldId id="1084" r:id="rId44"/>
    <p:sldId id="1086" r:id="rId45"/>
    <p:sldId id="1085" r:id="rId46"/>
    <p:sldId id="1088" r:id="rId47"/>
    <p:sldId id="1092" r:id="rId48"/>
    <p:sldId id="1097" r:id="rId49"/>
    <p:sldId id="1098" r:id="rId50"/>
    <p:sldId id="1099" r:id="rId51"/>
    <p:sldId id="1100" r:id="rId52"/>
    <p:sldId id="112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/>
    <p:restoredTop sz="96327"/>
  </p:normalViewPr>
  <p:slideViewPr>
    <p:cSldViewPr snapToGrid="0">
      <p:cViewPr varScale="1">
        <p:scale>
          <a:sx n="286" d="100"/>
          <a:sy n="28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839F-7DE1-B14A-88DF-1E87BC238DD3}" type="datetime1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9DE4-5D39-4348-9AAF-E8F68825BC5B}" type="datetime1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F26C-F4A7-154D-A8F7-682C4194AF79}" type="datetime1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3BD8B-B388-0944-BF27-A69B2D089469}" type="datetime1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A6E5A-DC8A-C34B-9215-1F0D8E287035}" type="datetime1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1C32-7323-A34F-B4A7-7D22756FAD70}" type="datetime1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7B08-82DE-664D-AB2B-C91FFE57ACF6}" type="datetime1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521F-2369-6445-B181-E95C60B42026}" type="datetime1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25208-3CDA-CD4D-AEB9-8F0AF5A15F8D}" type="datetime1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3010-5F3C-7C41-BE77-B6CEE6160861}" type="datetime1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BA8-CAA0-C749-9E2C-53E54900CA18}" type="datetime1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B83D0-0A32-6A41-8077-327E0A5F0CB3}" type="datetime1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https://github.com/kwchurch/CIKM_2023_tutorial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hyperlink" Target="https://huggingface.co/bert-base-uncased" TargetMode="External"/><Relationship Id="rId7" Type="http://schemas.openxmlformats.org/officeDocument/2006/relationships/image" Target="../media/image21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50.png"/><Relationship Id="rId4" Type="http://schemas.openxmlformats.org/officeDocument/2006/relationships/hyperlink" Target="https://huggingface.co/datasets/dair-ai/emotion" TargetMode="External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/blob/master/examples/fit_examples/model.HuggingFace/language/data.HuggingFace/glue/cola.sh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0.png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0.png"/><Relationship Id="rId5" Type="http://schemas.openxmlformats.org/officeDocument/2006/relationships/image" Target="../media/image4200.png"/><Relationship Id="rId4" Type="http://schemas.openxmlformats.org/officeDocument/2006/relationships/image" Target="../media/image4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hyperlink" Target="https://colab.research.google.com/drive/1Oyrv4of7gxLz_TCgEuGE_LJpjy3jjabS?usp=shar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0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main/examples/pytorch/text-classification/README.md" TargetMode="External"/><Relationship Id="rId2" Type="http://schemas.openxmlformats.org/officeDocument/2006/relationships/hyperlink" Target="https://colab.research.google.com/drive/1Oyrv4of7gxLz_TCgEuGE_LJpjy3jjabS?usp=shar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hyperlink" Target="https://huggingface.co/learn/nlp-course/chapter3/3?fw=p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1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hyperlink" Target="https://huggingface.co/learn/nlp-course/chapter3/3?fw=p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colab.research.google.com/drive/1dKQ0n4KmCUp0KuO1OvmV3eGfkPPFznCy?usp=sharing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colab.research.google.com/drive/1NYMqvNlf6f2b6L3BLIfO_o9Ne6wKZ0oO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hyperlink" Target="https://colab.research.google.com/drive/1Oyrv4of7gxLz_TCgEuGE_LJpjy3jjabS?usp=sharin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Oyrv4of7gxLz_TCgEuGE_LJpjy3jjabS?usp=sharing" TargetMode="External"/><Relationship Id="rId2" Type="http://schemas.openxmlformats.org/officeDocument/2006/relationships/hyperlink" Target="https://github.com/huggingface/transformers/blob/main/examples/pytorch/text-classification/run_glue.p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huggingface/transformers/blob/main/examples/pytorch/text-classification/run_glue_no_trainer.py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huggingface/transformers/blob/main/examples/pytorch/text-classification/run_glue_no_trainer.p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Little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FDE2-87A3-952E-8D89-4D5E0784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err="1"/>
              <a:t>glm</a:t>
            </a:r>
            <a:r>
              <a:rPr lang="en-US" sz="4000" dirty="0"/>
              <a:t> (General Linear Models) in R (and </a:t>
            </a:r>
            <a:r>
              <a:rPr lang="en-US" sz="4000" dirty="0" err="1"/>
              <a:t>Sklearn</a:t>
            </a:r>
            <a:r>
              <a:rPr lang="en-US" sz="4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07169" y="3209967"/>
            <a:ext cx="2529096" cy="605572"/>
          </a:xfrm>
          <a:prstGeom prst="wedgeRoundRectCallout">
            <a:avLst>
              <a:gd name="adj1" fmla="val -57982"/>
              <a:gd name="adj2" fmla="val -322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glm</a:t>
            </a:r>
            <a:r>
              <a:rPr lang="en-US" sz="2000" dirty="0"/>
              <a:t>: fit poly model with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5" y="1735608"/>
            <a:ext cx="1463408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Task/Loss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383064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3697796"/>
              </p:ext>
            </p:extLst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7331817"/>
              </p:ext>
            </p:extLst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/CIKM_2023_tutorial</a:t>
            </a:r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54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86817" y="36513"/>
            <a:ext cx="4984750" cy="6116638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392588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1381" y="6227163"/>
            <a:ext cx="3052762" cy="50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Bentley (CACM-1986)</a:t>
            </a:r>
          </a:p>
        </p:txBody>
      </p:sp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0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6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</p:spTree>
    <p:extLst>
      <p:ext uri="{BB962C8B-B14F-4D97-AF65-F5344CB8AC3E}">
        <p14:creationId xmlns:p14="http://schemas.microsoft.com/office/powerpoint/2010/main" val="33645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5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325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</p:spTree>
    <p:extLst>
      <p:ext uri="{BB962C8B-B14F-4D97-AF65-F5344CB8AC3E}">
        <p14:creationId xmlns:p14="http://schemas.microsoft.com/office/powerpoint/2010/main" val="264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 &amp; embrace community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1901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2E5C19-9AC1-DFB2-8D96-C215E1CD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(fit): Numerous Use Cases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r>
                  <a:rPr lang="en-US" dirty="0"/>
                  <a:t>Emotion Classification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hlinkClick r:id="rId3"/>
                  </a:rPr>
                  <a:t>https://huggingface.co/bert-base-uncased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https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://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huggingface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.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co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datasets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dair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ai</m:t>
                    </m:r>
                    <m:r>
                      <a:rPr lang="en-US">
                        <a:latin typeface="Cambria Math" panose="02040503050406030204" pitchFamily="18" charset="0"/>
                        <a:hlinkClick r:id="rId4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hlinkClick r:id="rId4"/>
                      </a:rPr>
                      <m:t>emotion</m:t>
                    </m:r>
                  </m:oMath>
                </a14:m>
                <a:r>
                  <a:rPr lang="en-US" dirty="0">
                    <a:hlinkClick r:id="rId4"/>
                  </a:rPr>
                  <a:t> </a:t>
                </a:r>
                <a:endParaRPr lang="en-US" dirty="0"/>
              </a:p>
              <a:p>
                <a:r>
                  <a:rPr lang="en-US" dirty="0"/>
                  <a:t>GLUE</a:t>
                </a:r>
              </a:p>
              <a:p>
                <a:r>
                  <a:rPr lang="en-US" dirty="0" err="1"/>
                  <a:t>SQuAD</a:t>
                </a:r>
                <a:endParaRPr lang="en-US" dirty="0"/>
              </a:p>
              <a:p>
                <a:r>
                  <a:rPr lang="en-US" dirty="0"/>
                  <a:t>Machine Translation</a:t>
                </a:r>
              </a:p>
              <a:p>
                <a:r>
                  <a:rPr lang="en-US" dirty="0"/>
                  <a:t>Speech Recognition</a:t>
                </a:r>
              </a:p>
              <a:p>
                <a:r>
                  <a:rPr lang="en-US" dirty="0"/>
                  <a:t>Vision</a:t>
                </a:r>
              </a:p>
              <a:p>
                <a:r>
                  <a:rPr lang="en-US" dirty="0"/>
                  <a:t>and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166138" cy="4351338"/>
              </a:xfrm>
              <a:blipFill>
                <a:blip r:embed="rId5"/>
                <a:stretch>
                  <a:fillRect l="-123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8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EA74360-8550-8378-A129-3089754D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BDDA-618F-0E53-0667-8A61FA7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EDDAFF-D10D-9E3A-AC90-3CA282DE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7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GLUE Subsets</a:t>
            </a:r>
            <a:endParaRPr lang="en-US" sz="3200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C7B291-2BC7-F948-A3E0-09DD6607CE2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60059" y="1488851"/>
          <a:ext cx="518159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738">
                  <a:extLst>
                    <a:ext uri="{9D8B030D-6E8A-4147-A177-3AD203B41FA5}">
                      <a16:colId xmlns:a16="http://schemas.microsoft.com/office/drawing/2014/main" val="1776084644"/>
                    </a:ext>
                  </a:extLst>
                </a:gridCol>
                <a:gridCol w="3064861">
                  <a:extLst>
                    <a:ext uri="{9D8B030D-6E8A-4147-A177-3AD203B41FA5}">
                      <a16:colId xmlns:a16="http://schemas.microsoft.com/office/drawing/2014/main" val="146054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9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H:glue,cola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H:glue,sst2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H:glue,wnli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95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MRPC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H:glue,mrpc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8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QQP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H:glue,qqp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H:glue,sstb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H:glue,mnli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98791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F76B3-F302-92DF-2A93-5BFD3B5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C724F-E0AB-7AFE-C419-8F176B7D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71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GFT Program for COLA</a:t>
            </a:r>
            <a:endParaRPr lang="en-US" sz="3200" i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D48B4E2-6FBC-EAC4-7FF8-F49709E50F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1974" y="176034"/>
          <a:ext cx="5612142" cy="614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067">
                  <a:extLst>
                    <a:ext uri="{9D8B030D-6E8A-4147-A177-3AD203B41FA5}">
                      <a16:colId xmlns:a16="http://schemas.microsoft.com/office/drawing/2014/main" val="1746927014"/>
                    </a:ext>
                  </a:extLst>
                </a:gridCol>
                <a:gridCol w="1780075">
                  <a:extLst>
                    <a:ext uri="{9D8B030D-6E8A-4147-A177-3AD203B41FA5}">
                      <a16:colId xmlns:a16="http://schemas.microsoft.com/office/drawing/2014/main" val="1444166224"/>
                    </a:ext>
                  </a:extLst>
                </a:gridCol>
              </a:tblGrid>
              <a:tr h="6141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GLUE COLA SUBSET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27177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Sentence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</a:rPr>
                        <a:t>Label</a:t>
                      </a:r>
                    </a:p>
                  </a:txBody>
                  <a:tcPr marL="4581" marR="4581" marT="4581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55055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himself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97854584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squeezed the puppet through the hole.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506736311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Bill sang Sue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482930322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elevator rumbled itself to the ground.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12082560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the telephone rang, it could ring itself silly.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 (acceptable)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45288469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She yelled hoarse.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2925998098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Ted cried to sleep.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 (unacceptable)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125741064"/>
                  </a:ext>
                </a:extLst>
              </a:tr>
              <a:tr h="6141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tiger bled to death.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 (acceptable)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581" marR="4581" marT="4581" marB="0" anchor="ctr"/>
                </a:tc>
                <a:extLst>
                  <a:ext uri="{0D108BD9-81ED-4DB2-BD59-A6C34878D82A}">
                    <a16:rowId xmlns:a16="http://schemas.microsoft.com/office/drawing/2014/main" val="328203784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  <a:endParaRPr lang="en-US" dirty="0"/>
          </a:p>
        </p:txBody>
      </p:sp>
      <p:pic>
        <p:nvPicPr>
          <p:cNvPr id="10" name="Content Placeholder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01E75B31-C9FD-CA71-B97D-675CB7069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84" y="2316652"/>
            <a:ext cx="6077607" cy="34729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C4A-8B30-F67D-3019-7BAA553109B0}"/>
              </a:ext>
            </a:extLst>
          </p:cNvPr>
          <p:cNvSpPr txBox="1"/>
          <p:nvPr/>
        </p:nvSpPr>
        <p:spPr>
          <a:xfrm>
            <a:off x="838200" y="1408273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https://github.com/kwchurch/gft/blob/master/examples/fit_examples/model.HuggingFace/language/data.HuggingFace/glue/cola.sh</a:t>
            </a:r>
            <a:r>
              <a:rPr lang="en-US" sz="1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FB05-A8B6-4E9B-7A98-33661772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1940-C684-683A-BBFD-6F680B4A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8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37C-60A4-CD70-A863-77B2F78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2AE6-577D-AA04-0520-F2553031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7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BD771-4795-10C4-FFDF-4416241B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E32B-AAFE-CCB0-1606-6858A71F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4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656-4324-8752-DDDD-46B82E7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0BA72-6C81-3C48-ACDC-51631665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9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0F361-9562-7F41-02D7-5805E809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2842D-4CE6-BC1C-17BF-9EBF958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pic>
        <p:nvPicPr>
          <p:cNvPr id="8" name="Picture 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F7A44B6-A592-F7D6-6BB1-52B2DFA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82" y="1690687"/>
            <a:ext cx="6304772" cy="39696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95FF-B196-00ED-E562-653FF62A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DA716-63BA-EA48-202D-76F08F23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3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EB95-F3A7-F6AE-FDF7-378A7EE8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478BC-89E0-3927-EA9B-547B078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054-C1DC-B25C-B146-46F31622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47203-816B-6849-4014-CF1F94D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29BC-EBB5-4580-7EAE-7149852F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8AE-4265-F0CA-CFB3-B089FE92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12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AA68FE-9833-BCB1-D2A2-50CBC392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/>
              <a:t>run_glue.py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colab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BF8F28-A4A5-CC50-7BC9-33468BD54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GFT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2575059-379B-35F0-4588-6FCB42A63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507522-F6D2-424E-E293-5EF6819B9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https://github.com/huggingface/transformers/blob/main/examples/pytorch/text-classification/README.md</a:t>
            </a: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B9FC-B643-7D3A-D778-D8E0E2B9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BBF5D-CB00-1748-D000-0BC1ED14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66B71-77E2-8BAA-BABC-8424C23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4ACB5-C95D-A448-732E-AEE4D242AB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05075" y="2505075"/>
            <a:ext cx="4717438" cy="3684588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7924343"/>
                  </p:ext>
                </p:extLst>
              </p:nvPr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103226" r="-712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196875" r="-712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306452" r="-712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331579" r="-712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529032" r="-712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609375" r="-71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732258" r="-71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957" t="-832258" r="-71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4567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9AA68FE-9833-BCB1-D2A2-50CBC392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 err="1"/>
              <a:t>run_glue.py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colab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BF8F28-A4A5-CC50-7BC9-33468BD54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GFT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2575059-379B-35F0-4588-6FCB42A63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507522-F6D2-424E-E293-5EF6819B9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https://github.com/huggingface/transformers/blob/main/examples/pytorch/text-classification/README.md</a:t>
            </a: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B9FC-B643-7D3A-D778-D8E0E2B9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BBF5D-CB00-1748-D000-0BC1ED14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66B71-77E2-8BAA-BABC-8424C23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14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Content Placeholder 3">
                <a:extLst>
                  <a:ext uri="{FF2B5EF4-FFF2-40B4-BE49-F238E27FC236}">
                    <a16:creationId xmlns:a16="http://schemas.microsoft.com/office/drawing/2014/main" id="{FC9926EC-207E-CB78-52A9-A9A4F19E5C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541495"/>
              <a:ext cx="5404994" cy="3648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215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135169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3563610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H:glue,cola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03226" r="-712" b="-7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H:glue,sst2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196875" r="-712" b="-6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H:glue,wnli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06452" r="-712" b="-5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48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H:glue,mrpc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331579" r="-712" b="-3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529032" r="-712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QQP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H:glue,qqp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609375" r="-71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SSTB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H:glue,sstb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732258" r="-712" b="-1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9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MNLI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H:glue,mnli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957" t="-832258" r="-712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81BA4D3-7FB5-DAC4-9771-47494255EF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664083"/>
            <a:ext cx="5183188" cy="3366572"/>
          </a:xfrm>
        </p:spPr>
      </p:pic>
    </p:spTree>
    <p:extLst>
      <p:ext uri="{BB962C8B-B14F-4D97-AF65-F5344CB8AC3E}">
        <p14:creationId xmlns:p14="http://schemas.microsoft.com/office/powerpoint/2010/main" val="802776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7DE2B-C20A-9914-ABED-2BFCA7E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C6962-AAF8-8FBF-8DE9-FF409308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8488A-7645-9D62-B735-6C60F992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45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6A6BE4-ACA2-B767-7B35-D3DDA1D977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2103" y="2496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Trainer</a:t>
            </a:r>
            <a:br>
              <a:rPr lang="en-US" dirty="0"/>
            </a:br>
            <a:r>
              <a:rPr lang="en-US" sz="3200" dirty="0">
                <a:hlinkClick r:id="rId2"/>
              </a:rPr>
              <a:t>https://huggingface.co/learn/nlp-course/chapter3/3?fw=pt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18" name="Picture 17" descr="A computer code with text&#10;&#10;Description automatically generated">
            <a:extLst>
              <a:ext uri="{FF2B5EF4-FFF2-40B4-BE49-F238E27FC236}">
                <a16:creationId xmlns:a16="http://schemas.microsoft.com/office/drawing/2014/main" id="{A3E63920-612F-67C3-6F58-AA9A6001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109D16-A796-9873-EB67-EA8AD31B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6" y="5114510"/>
            <a:ext cx="6625570" cy="780012"/>
          </a:xfrm>
          <a:prstGeom prst="rect">
            <a:avLst/>
          </a:prstGeom>
        </p:spPr>
      </p:pic>
      <p:pic>
        <p:nvPicPr>
          <p:cNvPr id="22" name="Picture 21" descr="A close-up of a text&#10;&#10;Description automatically generated">
            <a:extLst>
              <a:ext uri="{FF2B5EF4-FFF2-40B4-BE49-F238E27FC236}">
                <a16:creationId xmlns:a16="http://schemas.microsoft.com/office/drawing/2014/main" id="{7EF31620-C317-AB2B-F7E9-A3E356C22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8CE0E30-86E5-534E-B06E-2C0426FE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9" y="1690688"/>
            <a:ext cx="6738372" cy="3249110"/>
          </a:xfrm>
          <a:prstGeom prst="rect">
            <a:avLst/>
          </a:prstGeom>
        </p:spPr>
      </p:pic>
      <p:pic>
        <p:nvPicPr>
          <p:cNvPr id="25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99D2CA97-937D-5D5B-CC15-F8A20B924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6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7DE2B-C20A-9914-ABED-2BFCA7E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C6962-AAF8-8FBF-8DE9-FF409308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8488A-7645-9D62-B735-6C60F992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47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6A6BE4-ACA2-B767-7B35-D3DDA1D977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2103" y="2496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Trainer</a:t>
            </a:r>
            <a:br>
              <a:rPr lang="en-US" dirty="0"/>
            </a:br>
            <a:r>
              <a:rPr lang="en-US" sz="3200" dirty="0">
                <a:hlinkClick r:id="rId2"/>
              </a:rPr>
              <a:t>https://huggingface.co/learn/nlp-course/chapter3/3?fw=pt</a:t>
            </a:r>
            <a:r>
              <a:rPr lang="en-US" sz="3200" dirty="0"/>
              <a:t> </a:t>
            </a:r>
            <a:endParaRPr lang="en-US" dirty="0"/>
          </a:p>
        </p:txBody>
      </p:sp>
      <p:pic>
        <p:nvPicPr>
          <p:cNvPr id="18" name="Picture 17" descr="A computer code with text&#10;&#10;Description automatically generated">
            <a:extLst>
              <a:ext uri="{FF2B5EF4-FFF2-40B4-BE49-F238E27FC236}">
                <a16:creationId xmlns:a16="http://schemas.microsoft.com/office/drawing/2014/main" id="{A3E63920-612F-67C3-6F58-AA9A6001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109D16-A796-9873-EB67-EA8AD31B7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6" y="5114510"/>
            <a:ext cx="6625570" cy="780012"/>
          </a:xfrm>
          <a:prstGeom prst="rect">
            <a:avLst/>
          </a:prstGeom>
        </p:spPr>
      </p:pic>
      <p:pic>
        <p:nvPicPr>
          <p:cNvPr id="22" name="Picture 21" descr="A close-up of a text&#10;&#10;Description automatically generated">
            <a:extLst>
              <a:ext uri="{FF2B5EF4-FFF2-40B4-BE49-F238E27FC236}">
                <a16:creationId xmlns:a16="http://schemas.microsoft.com/office/drawing/2014/main" id="{7EF31620-C317-AB2B-F7E9-A3E356C22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8CE0E30-86E5-534E-B06E-2C0426FE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9" y="1690688"/>
            <a:ext cx="6738372" cy="3249110"/>
          </a:xfrm>
          <a:prstGeom prst="rect">
            <a:avLst/>
          </a:prstGeom>
        </p:spPr>
      </p:pic>
      <p:pic>
        <p:nvPicPr>
          <p:cNvPr id="25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99D2CA97-937D-5D5B-CC15-F8A20B924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E9747-0CC8-BF3C-A2CB-20009344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(Review, again)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Datasets</a:t>
                </a:r>
              </a:p>
              <a:p>
                <a:pPr lvl="1"/>
                <a:r>
                  <a:rPr lang="en-US" dirty="0">
                    <a:hlinkClick r:id="rId2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contains splits: train, validation, test</a:t>
                </a:r>
              </a:p>
              <a:p>
                <a:r>
                  <a:rPr lang="en-US" dirty="0"/>
                  <a:t>Tokenizing</a:t>
                </a:r>
              </a:p>
              <a:p>
                <a:pPr lvl="1"/>
                <a:r>
                  <a:rPr lang="en-US" dirty="0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maps input text to a sequence of tokens</a:t>
                </a:r>
              </a:p>
              <a:p>
                <a:pPr lvl="2"/>
                <a:r>
                  <a:rPr lang="en-US" dirty="0"/>
                  <a:t>where token is an offset into vocabulary</a:t>
                </a:r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Includes tokenizer</a:t>
                </a:r>
              </a:p>
              <a:p>
                <a:pPr lvl="1"/>
                <a:r>
                  <a:rPr lang="en-US" dirty="0"/>
                  <a:t>Typically based on BERT</a:t>
                </a:r>
              </a:p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4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 (pass over training split)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stochastic gradient descent)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195CFD-EEBA-3D8F-60B4-B789E392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AE91-3C0C-EB92-3D96-0FF2378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350A-F395-404C-8732-0A77CED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F1AF-69DA-E62C-40AD-D069635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E2E16727-E14B-11D8-67F9-836BDB94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150" y="2624756"/>
            <a:ext cx="4270214" cy="2420110"/>
          </a:xfrm>
          <a:prstGeom prst="rect">
            <a:avLst/>
          </a:prstGeom>
        </p:spPr>
      </p:pic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201A67F2-478F-168F-58F4-EA78A87D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150" y="1690688"/>
            <a:ext cx="3837553" cy="818560"/>
          </a:xfrm>
          <a:prstGeom prst="rect">
            <a:avLst/>
          </a:prstGeom>
        </p:spPr>
      </p:pic>
      <p:pic>
        <p:nvPicPr>
          <p:cNvPr id="9" name="Content Placeholder 15" descr="A close-up of a word&#10;&#10;Description automatically generated">
            <a:extLst>
              <a:ext uri="{FF2B5EF4-FFF2-40B4-BE49-F238E27FC236}">
                <a16:creationId xmlns:a16="http://schemas.microsoft.com/office/drawing/2014/main" id="{E378321B-E6DE-6324-2DA1-C9C12488F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87" y="5111241"/>
            <a:ext cx="1524913" cy="4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23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0099-F114-13FF-BD6F-CB92AB64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linkClick r:id="rId2"/>
              </a:rPr>
              <a:t>https://github.com/huggingface/transformers/blob/main/examples/pytorch/text-classification/run_glue.py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44E5C0B-DFB3-8472-E1E2-EEB036600E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Trainer</a:t>
                </a:r>
              </a:p>
              <a:p>
                <a:pPr lvl="1"/>
                <a:r>
                  <a:rPr lang="en-US" dirty="0" err="1">
                    <a:hlinkClick r:id="rId3"/>
                  </a:rPr>
                  <a:t>colab</a:t>
                </a:r>
                <a:endParaRPr lang="en-US" dirty="0"/>
              </a:p>
              <a:p>
                <a:pPr lvl="1"/>
                <a:r>
                  <a:rPr lang="en-US" dirty="0"/>
                  <a:t>For each epoch</a:t>
                </a:r>
              </a:p>
              <a:p>
                <a:pPr lvl="2"/>
                <a:r>
                  <a:rPr lang="en-US" dirty="0"/>
                  <a:t>Train (update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using SGD)</a:t>
                </a:r>
              </a:p>
              <a:p>
                <a:pPr lvl="2"/>
                <a:r>
                  <a:rPr lang="en-US" dirty="0"/>
                  <a:t>Evaluate (score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validation split)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44E5C0B-DFB3-8472-E1E2-EEB036600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526E35B-5092-4A47-0611-594887E53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1681" y="3779902"/>
            <a:ext cx="5530521" cy="24608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8C348-1EB4-8816-9DBB-CEF240C9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A72E-C95A-A176-0363-B847D229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FD0DB-D2CB-720A-957D-D477460B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49</a:t>
            </a:fld>
            <a:endParaRPr lang="en-US"/>
          </a:p>
        </p:txBody>
      </p:sp>
      <p:pic>
        <p:nvPicPr>
          <p:cNvPr id="12" name="Picture 1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0A2702D-E006-776A-C6F7-0BAAB9DBE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411" y="1690688"/>
            <a:ext cx="5542680" cy="3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2754-51F6-2FBD-B227-A7EB8288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https://github.com/huggingface/transformers/blob/main/examples/pytorch/text-classification/run_glue_no_trainer.py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78CAA-ED31-31C3-4EDD-BB0331AF21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trainer</a:t>
            </a:r>
          </a:p>
          <a:p>
            <a:pPr lvl="1"/>
            <a:r>
              <a:rPr lang="en-US" dirty="0"/>
              <a:t>649 lines of code</a:t>
            </a:r>
          </a:p>
          <a:p>
            <a:r>
              <a:rPr lang="en-US" dirty="0"/>
              <a:t>without trainer</a:t>
            </a:r>
          </a:p>
          <a:p>
            <a:pPr lvl="1"/>
            <a:r>
              <a:rPr lang="en-US" dirty="0"/>
              <a:t>665 lines of code</a:t>
            </a:r>
          </a:p>
          <a:p>
            <a:pPr lvl="1"/>
            <a:r>
              <a:rPr lang="en-US" dirty="0"/>
              <a:t>SGD is more obvious</a:t>
            </a:r>
          </a:p>
          <a:p>
            <a:pPr lvl="1"/>
            <a:endParaRPr lang="en-US" dirty="0"/>
          </a:p>
          <a:p>
            <a:r>
              <a:rPr lang="en-US" dirty="0"/>
              <a:t>in both cases,</a:t>
            </a:r>
          </a:p>
          <a:p>
            <a:pPr lvl="1"/>
            <a:r>
              <a:rPr lang="en-US" dirty="0"/>
              <a:t>the example is hardwired for GLUE</a:t>
            </a:r>
          </a:p>
          <a:p>
            <a:r>
              <a:rPr lang="en-US" dirty="0"/>
              <a:t>no clear distinction between</a:t>
            </a:r>
          </a:p>
          <a:p>
            <a:pPr lvl="1"/>
            <a:r>
              <a:rPr lang="en-US" dirty="0"/>
              <a:t>foreground: </a:t>
            </a:r>
          </a:p>
          <a:p>
            <a:pPr lvl="2"/>
            <a:r>
              <a:rPr lang="en-US" dirty="0"/>
              <a:t>GLUE-specific functionality</a:t>
            </a:r>
          </a:p>
          <a:p>
            <a:pPr lvl="3"/>
            <a:r>
              <a:rPr lang="en-US" dirty="0"/>
              <a:t>Names of tasks, loss, metric</a:t>
            </a:r>
          </a:p>
          <a:p>
            <a:pPr lvl="1"/>
            <a:r>
              <a:rPr lang="en-US" dirty="0"/>
              <a:t>background: </a:t>
            </a:r>
          </a:p>
          <a:p>
            <a:pPr lvl="2"/>
            <a:r>
              <a:rPr lang="en-US" dirty="0"/>
              <a:t>General </a:t>
            </a:r>
            <a:r>
              <a:rPr lang="en-US" dirty="0" err="1"/>
              <a:t>purposefunctionality</a:t>
            </a:r>
            <a:r>
              <a:rPr lang="en-US" dirty="0"/>
              <a:t> that applies to many/most classification problems</a:t>
            </a:r>
          </a:p>
        </p:txBody>
      </p:sp>
      <p:pic>
        <p:nvPicPr>
          <p:cNvPr id="9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1ECA168-4436-E911-ACD1-22C317709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3731" y="1825625"/>
            <a:ext cx="5098537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3DD1F-4AE1-05FE-70D5-4D40E322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8029D-7860-7813-75CA-F2BCFBCF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244B-797A-60CB-0333-4CC2188F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02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2754-51F6-2FBD-B227-A7EB8288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https://github.com/huggingface/transformers/blob/main/examples/pytorch/text-classification/run_glue_no_trainer.py</a:t>
            </a:r>
            <a:r>
              <a:rPr lang="en-US" sz="32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3DD1F-4AE1-05FE-70D5-4D40E322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8029D-7860-7813-75CA-F2BCFBCF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244B-797A-60CB-0333-4CC2188F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51</a:t>
            </a:fld>
            <a:endParaRPr lang="en-US"/>
          </a:p>
        </p:txBody>
      </p:sp>
      <p:pic>
        <p:nvPicPr>
          <p:cNvPr id="12" name="Content Placeholder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BCA10CA-9B52-6632-92A1-053A7AB3C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2529"/>
            <a:ext cx="5181600" cy="3997530"/>
          </a:xfrm>
        </p:spPr>
      </p:pic>
      <p:pic>
        <p:nvPicPr>
          <p:cNvPr id="10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D64859-4B3D-C780-BE07-68BCB58A0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9731" y="1825625"/>
            <a:ext cx="5098537" cy="4351338"/>
          </a:xfrm>
        </p:spPr>
      </p:pic>
    </p:spTree>
    <p:extLst>
      <p:ext uri="{BB962C8B-B14F-4D97-AF65-F5344CB8AC3E}">
        <p14:creationId xmlns:p14="http://schemas.microsoft.com/office/powerpoint/2010/main" val="2639313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88054-BC18-4B21-0E9D-A06CEB3B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Languages: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0666-93F0-3143-3CF5-F789114799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7BDB0-9595-3B9C-2599-BA688659E4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E9792-A796-DF11-7AA8-43802762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229554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https://github.com/kwchurch/CIKM_2023_tutorial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4ABF1-E920-F55C-CD3C-A5A446F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3996</Words>
  <Application>Microsoft Macintosh PowerPoint</Application>
  <PresentationFormat>Widescreen</PresentationFormat>
  <Paragraphs>814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Little Languages</vt:lpstr>
      <vt:lpstr>Little Languages (from Unix)</vt:lpstr>
      <vt:lpstr> We propose gft, a Little Language</vt:lpstr>
      <vt:lpstr>Standard 3-Step Recipe</vt:lpstr>
      <vt:lpstr>Standard 3-Step Recipe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 (and Sklearn)</vt:lpstr>
      <vt:lpstr>Fine-Tuning (fit) in GFT f_pre+data → f_post </vt:lpstr>
      <vt:lpstr>Emotion Dataset classify:label~text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Tasks</vt:lpstr>
      <vt:lpstr>gft Design Goals</vt:lpstr>
      <vt:lpstr>Portability: Inclusiveness + Hedge</vt:lpstr>
      <vt:lpstr>Strategy: Inclusiveness</vt:lpstr>
      <vt:lpstr>PowerPoint Presentation</vt:lpstr>
      <vt:lpstr>Poets</vt:lpstr>
      <vt:lpstr>Hub Strategy: Usage &gt;&gt; SOTA</vt:lpstr>
      <vt:lpstr>Lots of Models on Hubs (for lots of tasks)</vt:lpstr>
      <vt:lpstr>Fine-Tuning (fit): Numerous Use Cases f_pre+data → f_post </vt:lpstr>
      <vt:lpstr>GLUE Subsets</vt:lpstr>
      <vt:lpstr>GFT Program for COLA</vt:lpstr>
      <vt:lpstr>Simple Equations Cover Many Cases of Interest GLUE: A Popular Benchmark</vt:lpstr>
      <vt:lpstr>Equation Keywords ≈ Pipeline Tasks</vt:lpstr>
      <vt:lpstr>gft Cheat Sheet (General Fine-Tuning)</vt:lpstr>
      <vt:lpstr>Regression in R: Summarize (almost) anything </vt:lpstr>
      <vt:lpstr>Regression in R: Summarize (almost) anything </vt:lpstr>
      <vt:lpstr>Regression in R: Summarize (almost) anything </vt:lpstr>
      <vt:lpstr>Tasks</vt:lpstr>
      <vt:lpstr>gft Cheat Sheet (General Fine-Tuning)</vt:lpstr>
      <vt:lpstr>HuggingFace run_glue.py colab</vt:lpstr>
      <vt:lpstr>HuggingFace run_glue.py colab</vt:lpstr>
      <vt:lpstr>Trainer https://huggingface.co/learn/nlp-course/chapter3/3?fw=pt </vt:lpstr>
      <vt:lpstr>Steps</vt:lpstr>
      <vt:lpstr>Trainer https://huggingface.co/learn/nlp-course/chapter3/3?fw=pt </vt:lpstr>
      <vt:lpstr>Steps (Review, again)</vt:lpstr>
      <vt:lpstr>https://github.com/huggingface/transformers/blob/main/examples/pytorch/text-classification/run_glue.py </vt:lpstr>
      <vt:lpstr>https://github.com/huggingface/transformers/blob/main/examples/pytorch/text-classification/run_glue_no_trainer.py </vt:lpstr>
      <vt:lpstr>https://github.com/huggingface/transformers/blob/main/examples/pytorch/text-classification/run_glue_no_trainer.py </vt:lpstr>
      <vt:lpstr>Little Languages: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24</cp:revision>
  <dcterms:created xsi:type="dcterms:W3CDTF">2023-08-31T19:51:53Z</dcterms:created>
  <dcterms:modified xsi:type="dcterms:W3CDTF">2023-10-16T03:23:44Z</dcterms:modified>
</cp:coreProperties>
</file>